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74" r:id="rId3"/>
    <p:sldId id="273" r:id="rId4"/>
    <p:sldId id="258" r:id="rId5"/>
    <p:sldId id="262" r:id="rId6"/>
    <p:sldId id="263" r:id="rId7"/>
    <p:sldId id="267" r:id="rId8"/>
    <p:sldId id="264" r:id="rId9"/>
    <p:sldId id="265" r:id="rId10"/>
    <p:sldId id="266" r:id="rId11"/>
    <p:sldId id="275" r:id="rId12"/>
    <p:sldId id="268" r:id="rId13"/>
    <p:sldId id="269" r:id="rId14"/>
    <p:sldId id="270" r:id="rId15"/>
    <p:sldId id="277" r:id="rId16"/>
    <p:sldId id="278" r:id="rId17"/>
    <p:sldId id="279" r:id="rId18"/>
    <p:sldId id="280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27DBC-E987-4F71-839D-59BC1B3C51E0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7475D-F113-483A-875D-454430B18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0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4B95-D5B1-4A24-8580-43DE595F5853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86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8ED9A-E316-4DFF-AA8C-9FB419A750C4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8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4759-662E-41FB-984F-B53317D9C2D0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201-ED85-4727-AD0F-6A4DF27BA94C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5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5CD5-C093-43F2-A0B8-5F8B34866CF0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5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9523-8E30-4275-8255-FC195D776118}" type="datetime1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8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D963-BD7E-4B3A-B8D5-A493342AAF94}" type="datetime1">
              <a:rPr lang="en-US" smtClean="0"/>
              <a:t>10/26/2022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FEF7-30FA-4B21-8917-80F35340BDF8}" type="datetime1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8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6121-3A22-45BD-BB29-2F6C2B3CDB60}" type="datetime1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966E-C6DE-463C-A380-7C66F8516FAA}" type="datetime1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5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2D41-8177-496C-8585-378E73DD5161}" type="datetime1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9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0388E-9CA8-4622-B511-F8CAE3ABBA1B}" type="datetime1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FA29-5A48-418C-8A20-F25E0186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6BD1-AB5D-4DD6-8CCB-6C4CBDDBE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67435"/>
            <a:ext cx="7772400" cy="2377441"/>
          </a:xfrm>
        </p:spPr>
        <p:txBody>
          <a:bodyPr>
            <a:normAutofit/>
          </a:bodyPr>
          <a:lstStyle/>
          <a:p>
            <a:r>
              <a:rPr lang="en-US" dirty="0"/>
              <a:t>Updates and Reminders</a:t>
            </a:r>
            <a:br>
              <a:rPr lang="en-US" dirty="0"/>
            </a:br>
            <a:r>
              <a:rPr lang="en-US" sz="4400" dirty="0"/>
              <a:t>What’s All the Fuss About Signatures?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382C1-177C-499F-B33F-CD26F9231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4430377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Alice Huang, ScB, PhD</a:t>
            </a:r>
          </a:p>
          <a:p>
            <a:r>
              <a:rPr lang="en-US" dirty="0"/>
              <a:t>Deputy for IACUC Guidance</a:t>
            </a:r>
          </a:p>
          <a:p>
            <a:r>
              <a:rPr lang="en-US" dirty="0"/>
              <a:t>Office of the CVMO</a:t>
            </a:r>
          </a:p>
          <a:p>
            <a:r>
              <a:rPr lang="en-US" dirty="0"/>
              <a:t>Alice.Huang@va.gov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DAE1E-BB6E-489D-B7DF-B2342CDDDE60}"/>
              </a:ext>
            </a:extLst>
          </p:cNvPr>
          <p:cNvSpPr txBox="1"/>
          <p:nvPr/>
        </p:nvSpPr>
        <p:spPr>
          <a:xfrm>
            <a:off x="2657138" y="402231"/>
            <a:ext cx="3829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AALAS National Meeting 2022</a:t>
            </a:r>
          </a:p>
          <a:p>
            <a:pPr algn="ctr"/>
            <a:r>
              <a:rPr lang="en-US" dirty="0"/>
              <a:t>VA Programs of Research with Animals</a:t>
            </a:r>
          </a:p>
          <a:p>
            <a:pPr algn="ctr"/>
            <a:r>
              <a:rPr lang="en-US" dirty="0"/>
              <a:t>25 October 2022</a:t>
            </a:r>
          </a:p>
        </p:txBody>
      </p:sp>
    </p:spTree>
    <p:extLst>
      <p:ext uri="{BB962C8B-B14F-4D97-AF65-F5344CB8AC3E}">
        <p14:creationId xmlns:p14="http://schemas.microsoft.com/office/powerpoint/2010/main" val="62932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99EC-A3BB-45EE-B00B-25288F2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Appendix 8 Explosive Agents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29349-2046-4167-A730-CF7EBF485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325563"/>
          </a:xfrm>
        </p:spPr>
        <p:txBody>
          <a:bodyPr/>
          <a:lstStyle/>
          <a:p>
            <a:r>
              <a:rPr lang="en-US" dirty="0"/>
              <a:t>PI Certification</a:t>
            </a:r>
          </a:p>
          <a:p>
            <a:pPr lvl="1"/>
            <a:r>
              <a:rPr lang="en-US" dirty="0"/>
              <a:t>Work will be done as approved</a:t>
            </a:r>
          </a:p>
          <a:p>
            <a:pPr lvl="1"/>
            <a:r>
              <a:rPr lang="en-US" dirty="0"/>
              <a:t>Appropriate precautions will be taken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AE0B0-BECA-4915-B8A9-E9203A8EF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3E32C9-D686-4FC7-B4F8-C303B13C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10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9F3691-0A64-41A1-8037-E97D58F9770F}"/>
              </a:ext>
            </a:extLst>
          </p:cNvPr>
          <p:cNvSpPr txBox="1">
            <a:spLocks/>
          </p:cNvSpPr>
          <p:nvPr/>
        </p:nvSpPr>
        <p:spPr>
          <a:xfrm>
            <a:off x="628650" y="3428206"/>
            <a:ext cx="7886700" cy="2814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Certification of approval to use explosive agents</a:t>
            </a:r>
          </a:p>
          <a:p>
            <a:pPr lvl="1"/>
            <a:r>
              <a:rPr lang="en-US" dirty="0"/>
              <a:t>IACUC Chair</a:t>
            </a:r>
          </a:p>
          <a:p>
            <a:pPr lvl="1"/>
            <a:r>
              <a:rPr lang="en-US" dirty="0"/>
              <a:t>AV</a:t>
            </a:r>
          </a:p>
          <a:p>
            <a:pPr lvl="1"/>
            <a:r>
              <a:rPr lang="en-US" dirty="0"/>
              <a:t>Facility Safety Officer</a:t>
            </a:r>
          </a:p>
          <a:p>
            <a:pPr lvl="1"/>
            <a:r>
              <a:rPr lang="en-US" dirty="0"/>
              <a:t>ACOS/R&amp;D</a:t>
            </a:r>
          </a:p>
          <a:p>
            <a:pPr lvl="1"/>
            <a:r>
              <a:rPr lang="en-US" dirty="0"/>
              <a:t>(VISN Regional Safety Officer)</a:t>
            </a:r>
          </a:p>
        </p:txBody>
      </p:sp>
    </p:spTree>
    <p:extLst>
      <p:ext uri="{BB962C8B-B14F-4D97-AF65-F5344CB8AC3E}">
        <p14:creationId xmlns:p14="http://schemas.microsoft.com/office/powerpoint/2010/main" val="330709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63AE-340B-4DD2-822B-DF13AA172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944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ACORP Item Z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68B5919D-6DAC-40D4-BDBB-90C363630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88" y="1699708"/>
            <a:ext cx="6718823" cy="465664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Main Body</a:t>
            </a:r>
          </a:p>
          <a:p>
            <a:r>
              <a:rPr lang="en-US" dirty="0"/>
              <a:t>Appendix 1 (local)</a:t>
            </a:r>
          </a:p>
          <a:p>
            <a:r>
              <a:rPr lang="en-US" dirty="0"/>
              <a:t>Appendix 2 (antibodies)</a:t>
            </a:r>
          </a:p>
          <a:p>
            <a:r>
              <a:rPr lang="en-US" dirty="0"/>
              <a:t>Appendix 3 (biosafety)</a:t>
            </a:r>
          </a:p>
          <a:p>
            <a:r>
              <a:rPr lang="en-US" dirty="0"/>
              <a:t>Appendix 4 (antemortem samples)</a:t>
            </a:r>
          </a:p>
          <a:p>
            <a:r>
              <a:rPr lang="en-US" dirty="0"/>
              <a:t>Appendix 5 (surgery)</a:t>
            </a:r>
          </a:p>
          <a:p>
            <a:r>
              <a:rPr lang="en-US" dirty="0"/>
              <a:t>Appendix 6 (special procedures)</a:t>
            </a:r>
          </a:p>
          <a:p>
            <a:r>
              <a:rPr lang="en-US" dirty="0"/>
              <a:t>Appendix 7 (patient care equipment or spaces)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Appendix 8 (explosives)</a:t>
            </a:r>
          </a:p>
          <a:p>
            <a:r>
              <a:rPr lang="en-US" dirty="0"/>
              <a:t>Appendix 9 (departures)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0B7E0-69EB-4A3E-876A-EC19C3DC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E791D-F793-4551-9264-103C85A5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3A77ED-C61B-4BA8-A02D-ED6D150AD68B}"/>
              </a:ext>
            </a:extLst>
          </p:cNvPr>
          <p:cNvSpPr txBox="1"/>
          <p:nvPr/>
        </p:nvSpPr>
        <p:spPr>
          <a:xfrm>
            <a:off x="2810772" y="930267"/>
            <a:ext cx="352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Certifications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3AB857-9BA6-482F-839C-B07DF05C074C}"/>
              </a:ext>
            </a:extLst>
          </p:cNvPr>
          <p:cNvSpPr/>
          <p:nvPr/>
        </p:nvSpPr>
        <p:spPr>
          <a:xfrm>
            <a:off x="1212588" y="2077520"/>
            <a:ext cx="3562612" cy="804546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45021F-A59B-43BC-9732-78CDB810F035}"/>
              </a:ext>
            </a:extLst>
          </p:cNvPr>
          <p:cNvSpPr/>
          <p:nvPr/>
        </p:nvSpPr>
        <p:spPr>
          <a:xfrm>
            <a:off x="1212588" y="3282322"/>
            <a:ext cx="5120640" cy="424154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B73DB-A328-4927-B205-5F34269B6D77}"/>
              </a:ext>
            </a:extLst>
          </p:cNvPr>
          <p:cNvSpPr/>
          <p:nvPr/>
        </p:nvSpPr>
        <p:spPr>
          <a:xfrm>
            <a:off x="1212588" y="4094058"/>
            <a:ext cx="4665698" cy="455871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1D24C1-FEB9-4736-AB32-8FD766C7147D}"/>
              </a:ext>
            </a:extLst>
          </p:cNvPr>
          <p:cNvSpPr/>
          <p:nvPr/>
        </p:nvSpPr>
        <p:spPr>
          <a:xfrm>
            <a:off x="1212588" y="5723451"/>
            <a:ext cx="3678726" cy="400038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6444C7-0A86-46B1-9BA3-7C607B126EE4}"/>
              </a:ext>
            </a:extLst>
          </p:cNvPr>
          <p:cNvSpPr txBox="1"/>
          <p:nvPr/>
        </p:nvSpPr>
        <p:spPr>
          <a:xfrm>
            <a:off x="3028950" y="1585076"/>
            <a:ext cx="18163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PI, Chair, AV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5B7862-F178-4EB8-BC33-945BFBB09C9A}"/>
              </a:ext>
            </a:extLst>
          </p:cNvPr>
          <p:cNvSpPr txBox="1"/>
          <p:nvPr/>
        </p:nvSpPr>
        <p:spPr>
          <a:xfrm>
            <a:off x="4571999" y="2858543"/>
            <a:ext cx="18163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PI, Chair, AV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C6A2DD-F89D-4E10-B225-0DE0B2FFE513}"/>
              </a:ext>
            </a:extLst>
          </p:cNvPr>
          <p:cNvSpPr txBox="1"/>
          <p:nvPr/>
        </p:nvSpPr>
        <p:spPr>
          <a:xfrm>
            <a:off x="4407778" y="3669904"/>
            <a:ext cx="18163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PI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0DE7F1-DD58-4A2A-B88C-36E3E4EAC3B5}"/>
              </a:ext>
            </a:extLst>
          </p:cNvPr>
          <p:cNvSpPr txBox="1"/>
          <p:nvPr/>
        </p:nvSpPr>
        <p:spPr>
          <a:xfrm>
            <a:off x="2755638" y="4830751"/>
            <a:ext cx="18163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PI, Chair, AV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73E239-230E-49C2-A63B-3A72DBF710DD}"/>
              </a:ext>
            </a:extLst>
          </p:cNvPr>
          <p:cNvSpPr txBox="1"/>
          <p:nvPr/>
        </p:nvSpPr>
        <p:spPr>
          <a:xfrm>
            <a:off x="4891314" y="5194660"/>
            <a:ext cx="18163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PI, Chair, AV</a:t>
            </a:r>
          </a:p>
        </p:txBody>
      </p:sp>
    </p:spTree>
    <p:extLst>
      <p:ext uri="{BB962C8B-B14F-4D97-AF65-F5344CB8AC3E}">
        <p14:creationId xmlns:p14="http://schemas.microsoft.com/office/powerpoint/2010/main" val="143964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CA408-B965-49D5-814E-4F62D491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Not Just Hassle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3450-55B2-403B-92EA-C9A58241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919" y="1887484"/>
            <a:ext cx="6522159" cy="832287"/>
          </a:xfrm>
        </p:spPr>
        <p:txBody>
          <a:bodyPr>
            <a:normAutofit fontScale="92500" lnSpcReduction="10000"/>
          </a:bodyPr>
          <a:lstStyle/>
          <a:p>
            <a:r>
              <a:rPr lang="en-US" sz="6000" dirty="0"/>
              <a:t>What’s the Point?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7C16C-CB78-4858-8BEE-42D90EC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57500" y="6356351"/>
            <a:ext cx="3428999" cy="365125"/>
          </a:xfrm>
        </p:spPr>
        <p:txBody>
          <a:bodyPr/>
          <a:lstStyle/>
          <a:p>
            <a:r>
              <a:rPr lang="en-US" dirty="0"/>
              <a:t>25 October 2022</a:t>
            </a:r>
          </a:p>
          <a:p>
            <a:r>
              <a:rPr lang="en-US" dirty="0"/>
              <a:t>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8DF4F-C214-491C-9538-768978E7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2439DE-39FC-4F85-940B-F6C66705EAB2}"/>
              </a:ext>
            </a:extLst>
          </p:cNvPr>
          <p:cNvSpPr txBox="1">
            <a:spLocks/>
          </p:cNvSpPr>
          <p:nvPr/>
        </p:nvSpPr>
        <p:spPr>
          <a:xfrm>
            <a:off x="1310917" y="3092835"/>
            <a:ext cx="6522159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What’s the Timing?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7542F4-DCC4-46C8-BB23-1B40CB0B27E2}"/>
              </a:ext>
            </a:extLst>
          </p:cNvPr>
          <p:cNvSpPr txBox="1">
            <a:spLocks/>
          </p:cNvSpPr>
          <p:nvPr/>
        </p:nvSpPr>
        <p:spPr>
          <a:xfrm>
            <a:off x="1310916" y="4280944"/>
            <a:ext cx="6522159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 Counts?</a:t>
            </a:r>
          </a:p>
        </p:txBody>
      </p:sp>
    </p:spTree>
    <p:extLst>
      <p:ext uri="{BB962C8B-B14F-4D97-AF65-F5344CB8AC3E}">
        <p14:creationId xmlns:p14="http://schemas.microsoft.com/office/powerpoint/2010/main" val="412312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483D2-7317-4B00-AE97-A31E3282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Valid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C246E-A48C-413A-B37D-53A451AA8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3437"/>
          </a:xfrm>
        </p:spPr>
        <p:txBody>
          <a:bodyPr/>
          <a:lstStyle/>
          <a:p>
            <a:r>
              <a:rPr lang="en-US" dirty="0"/>
              <a:t>“Wet” scanned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E4A21-CAC5-4488-BE0C-7D9DB8561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7A9414-0388-4B45-A441-F4C19408B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1E3AB9-E741-426F-86B2-60C0AF0298A2}"/>
              </a:ext>
            </a:extLst>
          </p:cNvPr>
          <p:cNvSpPr txBox="1">
            <a:spLocks/>
          </p:cNvSpPr>
          <p:nvPr/>
        </p:nvSpPr>
        <p:spPr>
          <a:xfrm>
            <a:off x="628650" y="2815073"/>
            <a:ext cx="7886700" cy="1754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Digital per VA Handbook 6510, "a specific electronic signature technology that allows the recipient to prove the origin of the document and to protect against forgery."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B76E75-15E7-41BF-BD54-C592BFFAFE52}"/>
              </a:ext>
            </a:extLst>
          </p:cNvPr>
          <p:cNvSpPr txBox="1">
            <a:spLocks/>
          </p:cNvSpPr>
          <p:nvPr/>
        </p:nvSpPr>
        <p:spPr>
          <a:xfrm>
            <a:off x="628650" y="5035962"/>
            <a:ext cx="7886700" cy="60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On clearly identified pages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5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3450-55B2-403B-92EA-C9A58241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895" y="971217"/>
            <a:ext cx="6522159" cy="890838"/>
          </a:xfrm>
        </p:spPr>
        <p:txBody>
          <a:bodyPr>
            <a:normAutofit/>
          </a:bodyPr>
          <a:lstStyle/>
          <a:p>
            <a:r>
              <a:rPr lang="en-US" sz="5600" dirty="0"/>
              <a:t>What’s the Point?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7C16C-CB78-4858-8BEE-42D90EC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57500" y="6356351"/>
            <a:ext cx="3428999" cy="365125"/>
          </a:xfrm>
        </p:spPr>
        <p:txBody>
          <a:bodyPr/>
          <a:lstStyle/>
          <a:p>
            <a:r>
              <a:rPr lang="en-US" dirty="0"/>
              <a:t>25 October 2022</a:t>
            </a:r>
          </a:p>
          <a:p>
            <a:r>
              <a:rPr lang="en-US" dirty="0"/>
              <a:t>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8DF4F-C214-491C-9538-768978E7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14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2439DE-39FC-4F85-940B-F6C66705EAB2}"/>
              </a:ext>
            </a:extLst>
          </p:cNvPr>
          <p:cNvSpPr txBox="1">
            <a:spLocks/>
          </p:cNvSpPr>
          <p:nvPr/>
        </p:nvSpPr>
        <p:spPr>
          <a:xfrm>
            <a:off x="1310896" y="2874939"/>
            <a:ext cx="6522159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What’s the Timing?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7542F4-DCC4-46C8-BB23-1B40CB0B27E2}"/>
              </a:ext>
            </a:extLst>
          </p:cNvPr>
          <p:cNvSpPr txBox="1">
            <a:spLocks/>
          </p:cNvSpPr>
          <p:nvPr/>
        </p:nvSpPr>
        <p:spPr>
          <a:xfrm>
            <a:off x="1310898" y="4661301"/>
            <a:ext cx="6522159" cy="809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 Counts?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358681-9A76-4295-9083-9FEA7ABB7D3F}"/>
              </a:ext>
            </a:extLst>
          </p:cNvPr>
          <p:cNvSpPr txBox="1">
            <a:spLocks/>
          </p:cNvSpPr>
          <p:nvPr/>
        </p:nvSpPr>
        <p:spPr>
          <a:xfrm>
            <a:off x="1310895" y="1816172"/>
            <a:ext cx="6522159" cy="8322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Document agreement with the certification statements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A3B9622-0344-4C4D-90BD-08A353D82AD1}"/>
              </a:ext>
            </a:extLst>
          </p:cNvPr>
          <p:cNvSpPr txBox="1">
            <a:spLocks/>
          </p:cNvSpPr>
          <p:nvPr/>
        </p:nvSpPr>
        <p:spPr>
          <a:xfrm>
            <a:off x="1310897" y="3632036"/>
            <a:ext cx="6522159" cy="8322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Before work begins, after IACUC grants approval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DAE6E42-DED6-4D58-9C49-3125FD1F1577}"/>
              </a:ext>
            </a:extLst>
          </p:cNvPr>
          <p:cNvSpPr txBox="1">
            <a:spLocks/>
          </p:cNvSpPr>
          <p:nvPr/>
        </p:nvSpPr>
        <p:spPr>
          <a:xfrm>
            <a:off x="1310903" y="5389216"/>
            <a:ext cx="6522159" cy="99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Verifiable, hard to forge, associated with the certification statements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549252A-6FDF-4A72-9F21-20AE300A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46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ACORP</a:t>
            </a:r>
          </a:p>
        </p:txBody>
      </p:sp>
    </p:spTree>
    <p:extLst>
      <p:ext uri="{BB962C8B-B14F-4D97-AF65-F5344CB8AC3E}">
        <p14:creationId xmlns:p14="http://schemas.microsoft.com/office/powerpoint/2010/main" val="137424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3450-55B2-403B-92EA-C9A58241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290" y="1224392"/>
            <a:ext cx="7031418" cy="890838"/>
          </a:xfrm>
        </p:spPr>
        <p:txBody>
          <a:bodyPr>
            <a:normAutofit/>
          </a:bodyPr>
          <a:lstStyle/>
          <a:p>
            <a:r>
              <a:rPr lang="en-US" sz="5600" dirty="0"/>
              <a:t>What’s the Point?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7C16C-CB78-4858-8BEE-42D90EC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57500" y="6356351"/>
            <a:ext cx="3428999" cy="365125"/>
          </a:xfrm>
        </p:spPr>
        <p:txBody>
          <a:bodyPr/>
          <a:lstStyle/>
          <a:p>
            <a:r>
              <a:rPr lang="en-US" dirty="0"/>
              <a:t>25 October 2022</a:t>
            </a:r>
          </a:p>
          <a:p>
            <a:r>
              <a:rPr lang="en-US" dirty="0"/>
              <a:t>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8DF4F-C214-491C-9538-768978E7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2439DE-39FC-4F85-940B-F6C66705EAB2}"/>
              </a:ext>
            </a:extLst>
          </p:cNvPr>
          <p:cNvSpPr txBox="1">
            <a:spLocks/>
          </p:cNvSpPr>
          <p:nvPr/>
        </p:nvSpPr>
        <p:spPr>
          <a:xfrm>
            <a:off x="1056289" y="3089703"/>
            <a:ext cx="7031419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What’s the Timing?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7542F4-DCC4-46C8-BB23-1B40CB0B27E2}"/>
              </a:ext>
            </a:extLst>
          </p:cNvPr>
          <p:cNvSpPr txBox="1">
            <a:spLocks/>
          </p:cNvSpPr>
          <p:nvPr/>
        </p:nvSpPr>
        <p:spPr>
          <a:xfrm>
            <a:off x="1056288" y="4519648"/>
            <a:ext cx="7031418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 Counts?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358681-9A76-4295-9083-9FEA7ABB7D3F}"/>
              </a:ext>
            </a:extLst>
          </p:cNvPr>
          <p:cNvSpPr txBox="1">
            <a:spLocks/>
          </p:cNvSpPr>
          <p:nvPr/>
        </p:nvSpPr>
        <p:spPr>
          <a:xfrm>
            <a:off x="1056290" y="1975796"/>
            <a:ext cx="7031418" cy="890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Certifies that the numbers and Assurance statements are true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A3B9622-0344-4C4D-90BD-08A353D82AD1}"/>
              </a:ext>
            </a:extLst>
          </p:cNvPr>
          <p:cNvSpPr txBox="1">
            <a:spLocks/>
          </p:cNvSpPr>
          <p:nvPr/>
        </p:nvSpPr>
        <p:spPr>
          <a:xfrm>
            <a:off x="1056288" y="3727341"/>
            <a:ext cx="7031420" cy="508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After form is filled out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DAE6E42-DED6-4D58-9C49-3125FD1F1577}"/>
              </a:ext>
            </a:extLst>
          </p:cNvPr>
          <p:cNvSpPr txBox="1">
            <a:spLocks/>
          </p:cNvSpPr>
          <p:nvPr/>
        </p:nvSpPr>
        <p:spPr>
          <a:xfrm>
            <a:off x="1056286" y="5214729"/>
            <a:ext cx="7031420" cy="890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Online submission by </a:t>
            </a:r>
            <a:r>
              <a:rPr lang="en-US" dirty="0" err="1"/>
              <a:t>eAuthorized</a:t>
            </a:r>
            <a:r>
              <a:rPr lang="en-US" dirty="0"/>
              <a:t> personnel with access code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4A22A70-FD87-4E24-A071-A883FC862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3509"/>
          </a:xfrm>
        </p:spPr>
        <p:txBody>
          <a:bodyPr/>
          <a:lstStyle/>
          <a:p>
            <a:pPr algn="ctr"/>
            <a:r>
              <a:rPr lang="en-US" dirty="0"/>
              <a:t>USDA APHIS Annual Report</a:t>
            </a:r>
          </a:p>
        </p:txBody>
      </p:sp>
    </p:spTree>
    <p:extLst>
      <p:ext uri="{BB962C8B-B14F-4D97-AF65-F5344CB8AC3E}">
        <p14:creationId xmlns:p14="http://schemas.microsoft.com/office/powerpoint/2010/main" val="76476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3450-55B2-403B-92EA-C9A58241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13" y="1141936"/>
            <a:ext cx="7886698" cy="890838"/>
          </a:xfrm>
        </p:spPr>
        <p:txBody>
          <a:bodyPr>
            <a:normAutofit/>
          </a:bodyPr>
          <a:lstStyle/>
          <a:p>
            <a:r>
              <a:rPr lang="en-US" sz="5600" dirty="0"/>
              <a:t>What’s the Point?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7C16C-CB78-4858-8BEE-42D90EC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57500" y="6356351"/>
            <a:ext cx="3428999" cy="365125"/>
          </a:xfrm>
        </p:spPr>
        <p:txBody>
          <a:bodyPr/>
          <a:lstStyle/>
          <a:p>
            <a:r>
              <a:rPr lang="en-US" dirty="0"/>
              <a:t>25 October 2022</a:t>
            </a:r>
          </a:p>
          <a:p>
            <a:r>
              <a:rPr lang="en-US" dirty="0"/>
              <a:t>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8DF4F-C214-491C-9538-768978E7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2439DE-39FC-4F85-940B-F6C66705EAB2}"/>
              </a:ext>
            </a:extLst>
          </p:cNvPr>
          <p:cNvSpPr txBox="1">
            <a:spLocks/>
          </p:cNvSpPr>
          <p:nvPr/>
        </p:nvSpPr>
        <p:spPr>
          <a:xfrm>
            <a:off x="628613" y="3440742"/>
            <a:ext cx="7886698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What’s the Timing?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7542F4-DCC4-46C8-BB23-1B40CB0B27E2}"/>
              </a:ext>
            </a:extLst>
          </p:cNvPr>
          <p:cNvSpPr txBox="1">
            <a:spLocks/>
          </p:cNvSpPr>
          <p:nvPr/>
        </p:nvSpPr>
        <p:spPr>
          <a:xfrm>
            <a:off x="628614" y="4893199"/>
            <a:ext cx="7886697" cy="809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 Counts?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358681-9A76-4295-9083-9FEA7ABB7D3F}"/>
              </a:ext>
            </a:extLst>
          </p:cNvPr>
          <p:cNvSpPr txBox="1">
            <a:spLocks/>
          </p:cNvSpPr>
          <p:nvPr/>
        </p:nvSpPr>
        <p:spPr>
          <a:xfrm>
            <a:off x="628612" y="2032774"/>
            <a:ext cx="7886699" cy="1196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Signature certifies that report documents what IACUC determined happened and requires as corrective action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A3B9622-0344-4C4D-90BD-08A353D82AD1}"/>
              </a:ext>
            </a:extLst>
          </p:cNvPr>
          <p:cNvSpPr txBox="1">
            <a:spLocks/>
          </p:cNvSpPr>
          <p:nvPr/>
        </p:nvSpPr>
        <p:spPr>
          <a:xfrm>
            <a:off x="628613" y="4256495"/>
            <a:ext cx="7886698" cy="4512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After report is complete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DAE6E42-DED6-4D58-9C49-3125FD1F1577}"/>
              </a:ext>
            </a:extLst>
          </p:cNvPr>
          <p:cNvSpPr txBox="1">
            <a:spLocks/>
          </p:cNvSpPr>
          <p:nvPr/>
        </p:nvSpPr>
        <p:spPr>
          <a:xfrm>
            <a:off x="628615" y="5696870"/>
            <a:ext cx="7886697" cy="497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Verifiable, hard to forge, associated with the report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549252A-6FDF-4A72-9F21-20AE300A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46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Reporting Noncompliance</a:t>
            </a:r>
          </a:p>
        </p:txBody>
      </p:sp>
    </p:spTree>
    <p:extLst>
      <p:ext uri="{BB962C8B-B14F-4D97-AF65-F5344CB8AC3E}">
        <p14:creationId xmlns:p14="http://schemas.microsoft.com/office/powerpoint/2010/main" val="64274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3450-55B2-403B-92EA-C9A58241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3604"/>
            <a:ext cx="7886699" cy="827760"/>
          </a:xfrm>
        </p:spPr>
        <p:txBody>
          <a:bodyPr>
            <a:normAutofit lnSpcReduction="10000"/>
          </a:bodyPr>
          <a:lstStyle/>
          <a:p>
            <a:r>
              <a:rPr lang="en-US" sz="5600" dirty="0"/>
              <a:t>What’s the Point?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7C16C-CB78-4858-8BEE-42D90EC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57500" y="6356351"/>
            <a:ext cx="3428999" cy="365125"/>
          </a:xfrm>
        </p:spPr>
        <p:txBody>
          <a:bodyPr/>
          <a:lstStyle/>
          <a:p>
            <a:r>
              <a:rPr lang="en-US" dirty="0"/>
              <a:t>25 October 2022</a:t>
            </a:r>
          </a:p>
          <a:p>
            <a:r>
              <a:rPr lang="en-US" dirty="0"/>
              <a:t>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8DF4F-C214-491C-9538-768978E7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2439DE-39FC-4F85-940B-F6C66705EAB2}"/>
              </a:ext>
            </a:extLst>
          </p:cNvPr>
          <p:cNvSpPr txBox="1">
            <a:spLocks/>
          </p:cNvSpPr>
          <p:nvPr/>
        </p:nvSpPr>
        <p:spPr>
          <a:xfrm>
            <a:off x="628650" y="3238737"/>
            <a:ext cx="7886699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What’s the Timing?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7542F4-DCC4-46C8-BB23-1B40CB0B27E2}"/>
              </a:ext>
            </a:extLst>
          </p:cNvPr>
          <p:cNvSpPr txBox="1">
            <a:spLocks/>
          </p:cNvSpPr>
          <p:nvPr/>
        </p:nvSpPr>
        <p:spPr>
          <a:xfrm>
            <a:off x="628616" y="4661301"/>
            <a:ext cx="7886698" cy="809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 Counts?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358681-9A76-4295-9083-9FEA7ABB7D3F}"/>
              </a:ext>
            </a:extLst>
          </p:cNvPr>
          <p:cNvSpPr txBox="1">
            <a:spLocks/>
          </p:cNvSpPr>
          <p:nvPr/>
        </p:nvSpPr>
        <p:spPr>
          <a:xfrm>
            <a:off x="628650" y="2313120"/>
            <a:ext cx="7886700" cy="809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Heads up for CVMO office to be able to respond to inquiries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A3B9622-0344-4C4D-90BD-08A353D82AD1}"/>
              </a:ext>
            </a:extLst>
          </p:cNvPr>
          <p:cNvSpPr txBox="1">
            <a:spLocks/>
          </p:cNvSpPr>
          <p:nvPr/>
        </p:nvSpPr>
        <p:spPr>
          <a:xfrm>
            <a:off x="628651" y="3983908"/>
            <a:ext cx="7886698" cy="4512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As soon as it would be useful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DAE6E42-DED6-4D58-9C49-3125FD1F1577}"/>
              </a:ext>
            </a:extLst>
          </p:cNvPr>
          <p:cNvSpPr txBox="1">
            <a:spLocks/>
          </p:cNvSpPr>
          <p:nvPr/>
        </p:nvSpPr>
        <p:spPr>
          <a:xfrm>
            <a:off x="628616" y="5389216"/>
            <a:ext cx="7886697" cy="99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No signature required – anyone known by CVMO office to be part of the local program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549252A-6FDF-4A72-9F21-20AE300A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575"/>
            <a:ext cx="7886700" cy="10221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Preliminary Notification</a:t>
            </a:r>
            <a:br>
              <a:rPr lang="en-US" dirty="0"/>
            </a:br>
            <a:r>
              <a:rPr lang="en-US" dirty="0"/>
              <a:t>of Potential  Noncompliance</a:t>
            </a:r>
          </a:p>
        </p:txBody>
      </p:sp>
    </p:spTree>
    <p:extLst>
      <p:ext uri="{BB962C8B-B14F-4D97-AF65-F5344CB8AC3E}">
        <p14:creationId xmlns:p14="http://schemas.microsoft.com/office/powerpoint/2010/main" val="330755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237E-D549-46D0-A42C-84112D35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1200.07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A02CA-F132-4BE4-810A-F96BFE73F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43699"/>
          </a:xfrm>
        </p:spPr>
        <p:txBody>
          <a:bodyPr>
            <a:normAutofit/>
          </a:bodyPr>
          <a:lstStyle/>
          <a:p>
            <a:r>
              <a:rPr lang="en-US" dirty="0"/>
              <a:t>Current version:  VHA Handbook 1200.07 </a:t>
            </a:r>
          </a:p>
          <a:p>
            <a:pPr marL="457200" lvl="1" indent="0">
              <a:buNone/>
            </a:pPr>
            <a:r>
              <a:rPr lang="en-US" dirty="0"/>
              <a:t>(23 November 2011)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A7C4E-D04E-4D37-AD68-4FF8AEEEE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782C6A-DC9E-42E4-AD94-8C8C7255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935B308-7CE3-4C2B-8989-60549885BC4E}"/>
              </a:ext>
            </a:extLst>
          </p:cNvPr>
          <p:cNvSpPr txBox="1">
            <a:spLocks/>
          </p:cNvSpPr>
          <p:nvPr/>
        </p:nvSpPr>
        <p:spPr>
          <a:xfrm>
            <a:off x="628650" y="2904470"/>
            <a:ext cx="7886700" cy="1043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Next version:  VHA Directive 1200.07 </a:t>
            </a:r>
          </a:p>
          <a:p>
            <a:pPr marL="457200" lvl="1" indent="0">
              <a:buNone/>
            </a:pPr>
            <a:r>
              <a:rPr lang="en-US" dirty="0"/>
              <a:t>(now in pre-concurrence)</a:t>
            </a:r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32C8702-3BAD-423A-97DC-86DC8EF5F68B}"/>
              </a:ext>
            </a:extLst>
          </p:cNvPr>
          <p:cNvSpPr txBox="1">
            <a:spLocks/>
          </p:cNvSpPr>
          <p:nvPr/>
        </p:nvSpPr>
        <p:spPr>
          <a:xfrm>
            <a:off x="628650" y="3948169"/>
            <a:ext cx="7886700" cy="1727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“Directive” – specific to enforceable policy established by this document</a:t>
            </a:r>
          </a:p>
          <a:p>
            <a:pPr lvl="1"/>
            <a:r>
              <a:rPr lang="en-US" dirty="0"/>
              <a:t>Companion Guidance – to provide integrated guidance on implementation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7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01ED-83B8-449B-8BDE-B1C1B1701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23C18-075C-48B2-B8AC-15F1D07F5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509892"/>
          </a:xfrm>
        </p:spPr>
        <p:txBody>
          <a:bodyPr/>
          <a:lstStyle/>
          <a:p>
            <a:r>
              <a:rPr lang="en-US" dirty="0"/>
              <a:t>Slides will be posted at https://www.research.va.gov/programs/animal_research/meetings.cfm</a:t>
            </a:r>
          </a:p>
          <a:p>
            <a:endParaRPr lang="en-US" dirty="0"/>
          </a:p>
          <a:p>
            <a:r>
              <a:rPr lang="en-US" dirty="0"/>
              <a:t>Email me at Alice.Huang@va.gov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85E01-6CE4-4059-850D-25A28290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114B14-9985-4567-93A1-17425982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66946D-E3E0-4421-8E78-FEB7227ECD33}"/>
              </a:ext>
            </a:extLst>
          </p:cNvPr>
          <p:cNvSpPr txBox="1"/>
          <p:nvPr/>
        </p:nvSpPr>
        <p:spPr>
          <a:xfrm>
            <a:off x="2900855" y="4934607"/>
            <a:ext cx="3673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0911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CA408-B965-49D5-814E-4F62D491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Not Just Hassle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3450-55B2-403B-92EA-C9A58241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919" y="1887484"/>
            <a:ext cx="6522159" cy="832287"/>
          </a:xfrm>
        </p:spPr>
        <p:txBody>
          <a:bodyPr>
            <a:normAutofit fontScale="92500" lnSpcReduction="10000"/>
          </a:bodyPr>
          <a:lstStyle/>
          <a:p>
            <a:r>
              <a:rPr lang="en-US" sz="6000" dirty="0"/>
              <a:t>What’s the Point?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7C16C-CB78-4858-8BEE-42D90EC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57500" y="6356351"/>
            <a:ext cx="3428999" cy="365125"/>
          </a:xfrm>
        </p:spPr>
        <p:txBody>
          <a:bodyPr/>
          <a:lstStyle/>
          <a:p>
            <a:r>
              <a:rPr lang="en-US" dirty="0"/>
              <a:t>25 October 2022</a:t>
            </a:r>
          </a:p>
          <a:p>
            <a:r>
              <a:rPr lang="en-US" dirty="0"/>
              <a:t>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8DF4F-C214-491C-9538-768978E7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2439DE-39FC-4F85-940B-F6C66705EAB2}"/>
              </a:ext>
            </a:extLst>
          </p:cNvPr>
          <p:cNvSpPr txBox="1">
            <a:spLocks/>
          </p:cNvSpPr>
          <p:nvPr/>
        </p:nvSpPr>
        <p:spPr>
          <a:xfrm>
            <a:off x="1310917" y="3092835"/>
            <a:ext cx="6522159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What’s the Timing?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7542F4-DCC4-46C8-BB23-1B40CB0B27E2}"/>
              </a:ext>
            </a:extLst>
          </p:cNvPr>
          <p:cNvSpPr txBox="1">
            <a:spLocks/>
          </p:cNvSpPr>
          <p:nvPr/>
        </p:nvSpPr>
        <p:spPr>
          <a:xfrm>
            <a:off x="1310916" y="4280944"/>
            <a:ext cx="6522159" cy="832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/>
              <a:t>What Counts?</a:t>
            </a:r>
          </a:p>
        </p:txBody>
      </p:sp>
    </p:spTree>
    <p:extLst>
      <p:ext uri="{BB962C8B-B14F-4D97-AF65-F5344CB8AC3E}">
        <p14:creationId xmlns:p14="http://schemas.microsoft.com/office/powerpoint/2010/main" val="32715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AE50-02E1-4FB2-87C8-7AF4FA5B9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JIT Processing in </a:t>
            </a:r>
            <a:r>
              <a:rPr lang="en-US" dirty="0" err="1"/>
              <a:t>eRA</a:t>
            </a:r>
            <a:br>
              <a:rPr lang="en-US" dirty="0"/>
            </a:br>
            <a:r>
              <a:rPr lang="en-US" sz="3200" dirty="0"/>
              <a:t>Animal Subjects Research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A088F-9D8D-45C9-A573-AEBBE329E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289" y="2367573"/>
            <a:ext cx="7031421" cy="8281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NOTHING to submit directly into </a:t>
            </a:r>
            <a:r>
              <a:rPr lang="en-US" dirty="0" err="1"/>
              <a:t>eRA</a:t>
            </a:r>
            <a:r>
              <a:rPr lang="en-US" dirty="0"/>
              <a:t> for this JIT area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51BB2-095C-4449-9D57-D7D9850B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37AE53-1DE8-420C-ACB9-63C1F4910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6AEF7F-DBC3-487B-8756-1F3F8EBEEBFC}"/>
              </a:ext>
            </a:extLst>
          </p:cNvPr>
          <p:cNvSpPr txBox="1">
            <a:spLocks/>
          </p:cNvSpPr>
          <p:nvPr/>
        </p:nvSpPr>
        <p:spPr>
          <a:xfrm>
            <a:off x="1056289" y="3331480"/>
            <a:ext cx="7031421" cy="1001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Keep in touch with the people managing </a:t>
            </a:r>
            <a:r>
              <a:rPr lang="en-US" dirty="0" err="1"/>
              <a:t>eRA</a:t>
            </a:r>
            <a:r>
              <a:rPr lang="en-US" dirty="0"/>
              <a:t> for your station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FACCFF5-C8BD-448C-9815-8FE8D9B0AF7E}"/>
              </a:ext>
            </a:extLst>
          </p:cNvPr>
          <p:cNvSpPr txBox="1">
            <a:spLocks/>
          </p:cNvSpPr>
          <p:nvPr/>
        </p:nvSpPr>
        <p:spPr>
          <a:xfrm>
            <a:off x="1056289" y="4332001"/>
            <a:ext cx="7031421" cy="580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Email me the IACUC-approved protocol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E1DE397-30C6-479D-A1DC-0893F6069FC1}"/>
              </a:ext>
            </a:extLst>
          </p:cNvPr>
          <p:cNvSpPr txBox="1">
            <a:spLocks/>
          </p:cNvSpPr>
          <p:nvPr/>
        </p:nvSpPr>
        <p:spPr>
          <a:xfrm>
            <a:off x="1056289" y="4955656"/>
            <a:ext cx="7031421" cy="9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When the secondary review process is complete, I will approve the JIT area in </a:t>
            </a:r>
            <a:r>
              <a:rPr lang="en-US" dirty="0" err="1"/>
              <a:t>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4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63AE-340B-4DD2-822B-DF13AA172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944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ACORP Item Z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68B5919D-6DAC-40D4-BDBB-90C363630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88" y="1963270"/>
            <a:ext cx="6718823" cy="41295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Main Body</a:t>
            </a:r>
          </a:p>
          <a:p>
            <a:r>
              <a:rPr lang="en-US" dirty="0"/>
              <a:t>Appendix 1 (local)</a:t>
            </a:r>
          </a:p>
          <a:p>
            <a:r>
              <a:rPr lang="en-US" dirty="0"/>
              <a:t>Appendix 2 (antibodies)</a:t>
            </a:r>
          </a:p>
          <a:p>
            <a:r>
              <a:rPr lang="en-US" dirty="0"/>
              <a:t>Appendix 3 (biosafety)</a:t>
            </a:r>
          </a:p>
          <a:p>
            <a:r>
              <a:rPr lang="en-US" dirty="0"/>
              <a:t>Appendix 4 (antemortem samples)</a:t>
            </a:r>
          </a:p>
          <a:p>
            <a:r>
              <a:rPr lang="en-US" dirty="0"/>
              <a:t>Appendix 5 (surgery)</a:t>
            </a:r>
          </a:p>
          <a:p>
            <a:r>
              <a:rPr lang="en-US" dirty="0"/>
              <a:t>Appendix 6 (special procedures)</a:t>
            </a:r>
          </a:p>
          <a:p>
            <a:r>
              <a:rPr lang="en-US" dirty="0"/>
              <a:t>Appendix 7 (patient care equipment or spaces)</a:t>
            </a:r>
          </a:p>
          <a:p>
            <a:r>
              <a:rPr lang="en-US" dirty="0"/>
              <a:t>Appendix 8 (explosives)</a:t>
            </a:r>
          </a:p>
          <a:p>
            <a:r>
              <a:rPr lang="en-US" dirty="0"/>
              <a:t>Appendix 9 (departures)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0B7E0-69EB-4A3E-876A-EC19C3DC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E791D-F793-4551-9264-103C85A5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3AB857-9BA6-482F-839C-B07DF05C074C}"/>
              </a:ext>
            </a:extLst>
          </p:cNvPr>
          <p:cNvSpPr/>
          <p:nvPr/>
        </p:nvSpPr>
        <p:spPr>
          <a:xfrm>
            <a:off x="1212588" y="2380344"/>
            <a:ext cx="3562612" cy="740228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45021F-A59B-43BC-9732-78CDB810F035}"/>
              </a:ext>
            </a:extLst>
          </p:cNvPr>
          <p:cNvSpPr/>
          <p:nvPr/>
        </p:nvSpPr>
        <p:spPr>
          <a:xfrm>
            <a:off x="1212588" y="3537646"/>
            <a:ext cx="5120640" cy="400038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B73DB-A328-4927-B205-5F34269B6D77}"/>
              </a:ext>
            </a:extLst>
          </p:cNvPr>
          <p:cNvSpPr/>
          <p:nvPr/>
        </p:nvSpPr>
        <p:spPr>
          <a:xfrm>
            <a:off x="1212588" y="4327356"/>
            <a:ext cx="4665698" cy="400038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1D24C1-FEB9-4736-AB32-8FD766C7147D}"/>
              </a:ext>
            </a:extLst>
          </p:cNvPr>
          <p:cNvSpPr/>
          <p:nvPr/>
        </p:nvSpPr>
        <p:spPr>
          <a:xfrm>
            <a:off x="1212588" y="5537051"/>
            <a:ext cx="3678726" cy="400038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6BD784-F05B-45FB-8959-0A34D7AADF30}"/>
              </a:ext>
            </a:extLst>
          </p:cNvPr>
          <p:cNvSpPr txBox="1"/>
          <p:nvPr/>
        </p:nvSpPr>
        <p:spPr>
          <a:xfrm>
            <a:off x="2810772" y="930267"/>
            <a:ext cx="352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Certifications</a:t>
            </a:r>
          </a:p>
        </p:txBody>
      </p:sp>
    </p:spTree>
    <p:extLst>
      <p:ext uri="{BB962C8B-B14F-4D97-AF65-F5344CB8AC3E}">
        <p14:creationId xmlns:p14="http://schemas.microsoft.com/office/powerpoint/2010/main" val="186562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2736B-1A9C-4110-9680-21E232308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8819"/>
          </a:xfrm>
        </p:spPr>
        <p:txBody>
          <a:bodyPr/>
          <a:lstStyle/>
          <a:p>
            <a:pPr algn="ctr"/>
            <a:r>
              <a:rPr lang="en-US" dirty="0"/>
              <a:t>Item Z.1  Main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8DDD6-A0C3-4535-9C85-1966A673F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0864"/>
            <a:ext cx="7886700" cy="1603375"/>
          </a:xfrm>
        </p:spPr>
        <p:txBody>
          <a:bodyPr>
            <a:normAutofit/>
          </a:bodyPr>
          <a:lstStyle/>
          <a:p>
            <a:r>
              <a:rPr lang="en-US" dirty="0"/>
              <a:t>Certification by PI</a:t>
            </a:r>
          </a:p>
          <a:p>
            <a:pPr marL="457200" lvl="1" indent="0">
              <a:buNone/>
            </a:pPr>
            <a:r>
              <a:rPr lang="en-US" dirty="0"/>
              <a:t>“I certify that … this ACORP is complete and accurate, and the work will be performed as described … and approved”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E52A6-6301-4C20-9E55-FD924D4A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207E9F-D296-40CC-8CC7-B884327C4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37C433D-F221-4B7E-8D5C-8E651DD7F5AB}"/>
              </a:ext>
            </a:extLst>
          </p:cNvPr>
          <p:cNvSpPr txBox="1">
            <a:spLocks/>
          </p:cNvSpPr>
          <p:nvPr/>
        </p:nvSpPr>
        <p:spPr>
          <a:xfrm>
            <a:off x="628650" y="3816352"/>
            <a:ext cx="7886700" cy="2158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Certification by AV and Chair</a:t>
            </a:r>
          </a:p>
          <a:p>
            <a:pPr lvl="1"/>
            <a:r>
              <a:rPr lang="en-US" dirty="0"/>
              <a:t>“We certify that … we, with the IACUC, have evaluated … this ACORP”</a:t>
            </a:r>
          </a:p>
          <a:p>
            <a:pPr lvl="1"/>
            <a:r>
              <a:rPr lang="en-US" dirty="0"/>
              <a:t>“The IACUC has … approved the protocol”</a:t>
            </a:r>
          </a:p>
          <a:p>
            <a:pPr lvl="1"/>
            <a:r>
              <a:rPr lang="en-US" dirty="0"/>
              <a:t>Written minority opinions are included</a:t>
            </a:r>
          </a:p>
        </p:txBody>
      </p:sp>
    </p:spTree>
    <p:extLst>
      <p:ext uri="{BB962C8B-B14F-4D97-AF65-F5344CB8AC3E}">
        <p14:creationId xmlns:p14="http://schemas.microsoft.com/office/powerpoint/2010/main" val="184526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96E2B-1EEA-4CAC-8FEA-0B9C9AE34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843452"/>
          </a:xfrm>
        </p:spPr>
        <p:txBody>
          <a:bodyPr/>
          <a:lstStyle/>
          <a:p>
            <a:pPr algn="ctr"/>
            <a:r>
              <a:rPr lang="en-US" sz="4400" dirty="0">
                <a:latin typeface="+mj-lt"/>
              </a:rPr>
              <a:t>Appendix 3 Biosafety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EF72-27B2-4771-B3D6-91BEE2F04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06469"/>
            <a:ext cx="7886700" cy="1605235"/>
          </a:xfrm>
        </p:spPr>
        <p:txBody>
          <a:bodyPr>
            <a:normAutofit/>
          </a:bodyPr>
          <a:lstStyle/>
          <a:p>
            <a:r>
              <a:rPr lang="en-US" sz="2800" dirty="0"/>
              <a:t>PI , AV, and Chair – “We certify that …”</a:t>
            </a:r>
          </a:p>
          <a:p>
            <a:pPr lvl="1"/>
            <a:r>
              <a:rPr lang="en-US" dirty="0"/>
              <a:t>“SOPs … will be developed and approved”</a:t>
            </a:r>
          </a:p>
          <a:p>
            <a:pPr lvl="1"/>
            <a:r>
              <a:rPr lang="en-US" dirty="0"/>
              <a:t>“All personnel … will be informed of possible risks and … properly trained”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2E2B62-EF2B-48BD-BD5E-6E70CD4CA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56D5ED-A1E9-40C8-BC14-94EE876A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5B531A-5841-41C5-883A-0C5B9D12E99B}"/>
              </a:ext>
            </a:extLst>
          </p:cNvPr>
          <p:cNvSpPr txBox="1">
            <a:spLocks/>
          </p:cNvSpPr>
          <p:nvPr/>
        </p:nvSpPr>
        <p:spPr>
          <a:xfrm>
            <a:off x="628650" y="3257094"/>
            <a:ext cx="7886700" cy="19784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Biosafety Official – “I certify that …”</a:t>
            </a:r>
          </a:p>
          <a:p>
            <a:pPr lvl="1"/>
            <a:r>
              <a:rPr lang="en-US" dirty="0"/>
              <a:t>“each agent … has been properly identified”</a:t>
            </a:r>
          </a:p>
          <a:p>
            <a:pPr lvl="1"/>
            <a:r>
              <a:rPr lang="en-US" dirty="0"/>
              <a:t>“use of each of the agents .. is documented as required in … Appendix 3”</a:t>
            </a:r>
          </a:p>
          <a:p>
            <a:pPr lvl="1"/>
            <a:r>
              <a:rPr lang="en-US" dirty="0"/>
              <a:t>“use of each of these agents have been approved”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1EBFF6D-68E0-48DB-9760-776E5BCD0DBA}"/>
              </a:ext>
            </a:extLst>
          </p:cNvPr>
          <p:cNvSpPr txBox="1">
            <a:spLocks/>
          </p:cNvSpPr>
          <p:nvPr/>
        </p:nvSpPr>
        <p:spPr>
          <a:xfrm>
            <a:off x="628650" y="5292656"/>
            <a:ext cx="7886700" cy="1063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Radiation Safety Official – “I certify that …”</a:t>
            </a:r>
          </a:p>
          <a:p>
            <a:pPr marL="457200" lvl="1" indent="0">
              <a:buNone/>
            </a:pPr>
            <a:r>
              <a:rPr lang="en-US" dirty="0"/>
              <a:t>(For radioactive agents)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3A88A84-C3E0-4DF4-9E35-79B62B822C41}"/>
              </a:ext>
            </a:extLst>
          </p:cNvPr>
          <p:cNvSpPr/>
          <p:nvPr/>
        </p:nvSpPr>
        <p:spPr>
          <a:xfrm>
            <a:off x="4871545" y="4619297"/>
            <a:ext cx="1450427" cy="4414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6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build="p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C12B-229F-4CFF-A6BB-902C5ABB1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Needing More Than</a:t>
            </a:r>
            <a:br>
              <a:rPr lang="en-US" dirty="0"/>
            </a:br>
            <a:r>
              <a:rPr lang="en-US" dirty="0"/>
              <a:t>Just IACUC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8EA02-93FC-4D40-853C-E2817380A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665327"/>
          </a:xfrm>
        </p:spPr>
        <p:txBody>
          <a:bodyPr/>
          <a:lstStyle/>
          <a:p>
            <a:r>
              <a:rPr lang="en-US" dirty="0"/>
              <a:t>Sequential or parallel processes OK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CF560-F4C7-4FE5-9BB0-AD731AAD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19F521-3935-4F46-9052-98C634C6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1BBE18D-91A1-4F90-A878-4D5F187800C6}"/>
              </a:ext>
            </a:extLst>
          </p:cNvPr>
          <p:cNvSpPr txBox="1">
            <a:spLocks/>
          </p:cNvSpPr>
          <p:nvPr/>
        </p:nvSpPr>
        <p:spPr>
          <a:xfrm>
            <a:off x="628650" y="2490952"/>
            <a:ext cx="7886700" cy="665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Each committee can only approve what it oversees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08A979-A613-4E10-A651-652C784A174C}"/>
              </a:ext>
            </a:extLst>
          </p:cNvPr>
          <p:cNvSpPr txBox="1">
            <a:spLocks/>
          </p:cNvSpPr>
          <p:nvPr/>
        </p:nvSpPr>
        <p:spPr>
          <a:xfrm>
            <a:off x="628650" y="3156279"/>
            <a:ext cx="7886700" cy="100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Signatures on ACORP help to document that all approvals are in place before work begins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66D92A-2E24-482B-A3FC-78E03D531B43}"/>
              </a:ext>
            </a:extLst>
          </p:cNvPr>
          <p:cNvSpPr txBox="1">
            <a:spLocks/>
          </p:cNvSpPr>
          <p:nvPr/>
        </p:nvSpPr>
        <p:spPr>
          <a:xfrm>
            <a:off x="628650" y="4162097"/>
            <a:ext cx="7886700" cy="665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Establish consistent local policy/procedures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071C3D-45CE-4B1A-94D3-6ADC25B65664}"/>
              </a:ext>
            </a:extLst>
          </p:cNvPr>
          <p:cNvSpPr txBox="1">
            <a:spLocks/>
          </p:cNvSpPr>
          <p:nvPr/>
        </p:nvSpPr>
        <p:spPr>
          <a:xfrm>
            <a:off x="628650" y="5017869"/>
            <a:ext cx="8294633" cy="1148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“You’ve Been Approved to Wait” (Lab Animal 9/2022)</a:t>
            </a:r>
          </a:p>
          <a:p>
            <a:pPr marL="0" indent="0">
              <a:buNone/>
            </a:pPr>
            <a:r>
              <a:rPr lang="en-US" dirty="0"/>
              <a:t>https://www.nature.com/articles/s41684-022-01036-6</a:t>
            </a:r>
          </a:p>
        </p:txBody>
      </p:sp>
    </p:spTree>
    <p:extLst>
      <p:ext uri="{BB962C8B-B14F-4D97-AF65-F5344CB8AC3E}">
        <p14:creationId xmlns:p14="http://schemas.microsoft.com/office/powerpoint/2010/main" val="321034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F38E-16E6-4C93-930C-4E63AF228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Appendix 5 Surgery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7FA10-90AE-4FB7-8FC9-C28862D37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5269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Certification by PI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Work will be done as approved</a:t>
            </a:r>
          </a:p>
          <a:p>
            <a:pPr lvl="1"/>
            <a:r>
              <a:rPr lang="en-US" dirty="0"/>
              <a:t>Contact information for research staff will be available to VMU staff</a:t>
            </a:r>
          </a:p>
          <a:p>
            <a:pPr lvl="1"/>
            <a:r>
              <a:rPr lang="en-US" dirty="0"/>
              <a:t>Appropriate post-op medical records to be maintained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12668-B1E2-4A46-BE64-663DDCBBA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797D9F-6055-4485-8CB4-CD954080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96FF08-9DC9-4A59-89AD-6A2C80F3FFEF}"/>
              </a:ext>
            </a:extLst>
          </p:cNvPr>
          <p:cNvSpPr txBox="1">
            <a:spLocks/>
          </p:cNvSpPr>
          <p:nvPr/>
        </p:nvSpPr>
        <p:spPr>
          <a:xfrm>
            <a:off x="628650" y="3878317"/>
            <a:ext cx="7886700" cy="20526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en-US" dirty="0"/>
          </a:p>
          <a:p>
            <a:pPr lvl="2"/>
            <a:r>
              <a:rPr lang="en-US" dirty="0"/>
              <a:t>Animal IDs</a:t>
            </a:r>
          </a:p>
          <a:p>
            <a:pPr lvl="2"/>
            <a:r>
              <a:rPr lang="en-US" dirty="0"/>
              <a:t>Daily post-op documentation for each animal</a:t>
            </a:r>
          </a:p>
          <a:p>
            <a:pPr lvl="2"/>
            <a:r>
              <a:rPr lang="en-US" dirty="0"/>
              <a:t>All meds and treatments</a:t>
            </a:r>
          </a:p>
          <a:p>
            <a:pPr lvl="2"/>
            <a:r>
              <a:rPr lang="en-US" dirty="0"/>
              <a:t>For the duration of “post-op” period</a:t>
            </a:r>
          </a:p>
          <a:p>
            <a:pPr lvl="2"/>
            <a:r>
              <a:rPr lang="en-US" dirty="0"/>
              <a:t>Signature or initials of author</a:t>
            </a:r>
          </a:p>
        </p:txBody>
      </p:sp>
    </p:spTree>
    <p:extLst>
      <p:ext uri="{BB962C8B-B14F-4D97-AF65-F5344CB8AC3E}">
        <p14:creationId xmlns:p14="http://schemas.microsoft.com/office/powerpoint/2010/main" val="20394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732F-C1F2-4D2B-9653-D04027652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Appendix 7</a:t>
            </a:r>
            <a:br>
              <a:rPr lang="en-US" dirty="0"/>
            </a:br>
            <a:r>
              <a:rPr lang="en-US" dirty="0"/>
              <a:t>Patient Care Equipment/Space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4B5C6-D90E-4C76-86A1-D1C5ED73F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5293"/>
            <a:ext cx="7886700" cy="586499"/>
          </a:xfrm>
        </p:spPr>
        <p:txBody>
          <a:bodyPr/>
          <a:lstStyle/>
          <a:p>
            <a:r>
              <a:rPr lang="en-US" dirty="0"/>
              <a:t>Certification by PI – work will be done as approved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59C80-8D28-43EC-BD51-8DD210D19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25 October 2022AVAVMO/VMU meeting at AALAS National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C7A95-A98D-4D07-9A08-9F97E1C5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FA29-5A48-418C-8A20-F25E0186DFCC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E85284-6851-429D-B7D8-37DF652D5F0D}"/>
              </a:ext>
            </a:extLst>
          </p:cNvPr>
          <p:cNvSpPr txBox="1">
            <a:spLocks/>
          </p:cNvSpPr>
          <p:nvPr/>
        </p:nvSpPr>
        <p:spPr>
          <a:xfrm>
            <a:off x="628650" y="2274998"/>
            <a:ext cx="7886700" cy="18988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Certification of approval for patient care equipment to be moved to space where work is done with animals and used for animals</a:t>
            </a:r>
          </a:p>
          <a:p>
            <a:pPr lvl="1"/>
            <a:r>
              <a:rPr lang="en-US" dirty="0"/>
              <a:t>IACUC Chair</a:t>
            </a:r>
          </a:p>
          <a:p>
            <a:pPr lvl="1"/>
            <a:r>
              <a:rPr lang="en-US" dirty="0"/>
              <a:t>Whoever is responsible for the equipment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28DDE1-676A-4BC2-A48F-0ADA1EE01F25}"/>
              </a:ext>
            </a:extLst>
          </p:cNvPr>
          <p:cNvSpPr txBox="1">
            <a:spLocks/>
          </p:cNvSpPr>
          <p:nvPr/>
        </p:nvSpPr>
        <p:spPr>
          <a:xfrm>
            <a:off x="628650" y="4248042"/>
            <a:ext cx="7886700" cy="2069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Certification of approval to use equipment in patient care space</a:t>
            </a:r>
          </a:p>
          <a:p>
            <a:pPr marL="457200" lvl="1" indent="0">
              <a:buNone/>
            </a:pPr>
            <a:r>
              <a:rPr lang="en-US" sz="1800" dirty="0"/>
              <a:t>• </a:t>
            </a:r>
            <a:r>
              <a:rPr lang="en-US" dirty="0"/>
              <a:t>IACUC Chair  </a:t>
            </a:r>
            <a:r>
              <a:rPr lang="en-US" sz="1800" dirty="0"/>
              <a:t>• </a:t>
            </a:r>
            <a:r>
              <a:rPr lang="en-US" dirty="0"/>
              <a:t>AV  </a:t>
            </a:r>
          </a:p>
          <a:p>
            <a:pPr marL="457200" lvl="1" indent="0">
              <a:buNone/>
            </a:pPr>
            <a:r>
              <a:rPr lang="en-US" sz="1800" dirty="0"/>
              <a:t>• </a:t>
            </a:r>
            <a:r>
              <a:rPr lang="en-US" dirty="0"/>
              <a:t>Whoever is responsible for the safety of the space for patients</a:t>
            </a:r>
          </a:p>
        </p:txBody>
      </p:sp>
    </p:spTree>
    <p:extLst>
      <p:ext uri="{BB962C8B-B14F-4D97-AF65-F5344CB8AC3E}">
        <p14:creationId xmlns:p14="http://schemas.microsoft.com/office/powerpoint/2010/main" val="214406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3054</TotalTime>
  <Words>1154</Words>
  <Application>Microsoft Office PowerPoint</Application>
  <PresentationFormat>On-screen Show (4:3)</PresentationFormat>
  <Paragraphs>191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Updates and Reminders What’s All the Fuss About Signatures?</vt:lpstr>
      <vt:lpstr>Not Just Hassle</vt:lpstr>
      <vt:lpstr>JIT Processing in eRA Animal Subjects Research Review</vt:lpstr>
      <vt:lpstr>ACORP Item Z</vt:lpstr>
      <vt:lpstr>Item Z.1  Main Body</vt:lpstr>
      <vt:lpstr>Appendix 3 Biosafety</vt:lpstr>
      <vt:lpstr>Needing More Than Just IACUC Approval</vt:lpstr>
      <vt:lpstr>Appendix 5 Surgery</vt:lpstr>
      <vt:lpstr>Appendix 7 Patient Care Equipment/Space</vt:lpstr>
      <vt:lpstr>Appendix 8 Explosive Agents</vt:lpstr>
      <vt:lpstr>ACORP Item Z</vt:lpstr>
      <vt:lpstr>Not Just Hassle</vt:lpstr>
      <vt:lpstr>Valid Signatures</vt:lpstr>
      <vt:lpstr>ACORP</vt:lpstr>
      <vt:lpstr>USDA APHIS Annual Report</vt:lpstr>
      <vt:lpstr>Reporting Noncompliance</vt:lpstr>
      <vt:lpstr>Preliminary Notification of Potential  Noncompliance</vt:lpstr>
      <vt:lpstr>1200.07</vt:lpstr>
      <vt:lpstr>For More Information</vt:lpstr>
    </vt:vector>
  </TitlesOfParts>
  <Manager>What’s All the Fuss About Signatures</Manager>
  <Company>Department of 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All the Fuss About Signatures</dc:title>
  <dc:subject>What’s All the Fuss About Signatures</dc:subject>
  <dc:creator>VA Animal Research Program</dc:creator>
  <cp:keywords>What’s All the Fuss About Signatures</cp:keywords>
  <cp:lastModifiedBy>Rivera, Portia T</cp:lastModifiedBy>
  <cp:revision>14</cp:revision>
  <dcterms:created xsi:type="dcterms:W3CDTF">2022-09-30T14:23:23Z</dcterms:created>
  <dcterms:modified xsi:type="dcterms:W3CDTF">2022-10-26T12:01:43Z</dcterms:modified>
</cp:coreProperties>
</file>